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9" r:id="rId3"/>
    <p:sldId id="257" r:id="rId4"/>
    <p:sldId id="258" r:id="rId5"/>
    <p:sldId id="262" r:id="rId6"/>
    <p:sldId id="263" r:id="rId7"/>
    <p:sldId id="264" r:id="rId8"/>
    <p:sldId id="260" r:id="rId9"/>
    <p:sldId id="269" r:id="rId10"/>
    <p:sldId id="265" r:id="rId11"/>
    <p:sldId id="270" r:id="rId12"/>
    <p:sldId id="266" r:id="rId13"/>
    <p:sldId id="268" r:id="rId14"/>
    <p:sldId id="280" r:id="rId15"/>
    <p:sldId id="279" r:id="rId16"/>
    <p:sldId id="272" r:id="rId17"/>
    <p:sldId id="273" r:id="rId18"/>
    <p:sldId id="274" r:id="rId19"/>
    <p:sldId id="275" r:id="rId20"/>
    <p:sldId id="278" r:id="rId21"/>
    <p:sldId id="271" r:id="rId22"/>
    <p:sldId id="277" r:id="rId23"/>
    <p:sldId id="276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78696" autoAdjust="0"/>
  </p:normalViewPr>
  <p:slideViewPr>
    <p:cSldViewPr snapToGrid="0">
      <p:cViewPr varScale="1">
        <p:scale>
          <a:sx n="91" d="100"/>
          <a:sy n="91" d="100"/>
        </p:scale>
        <p:origin x="12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BBB6A-BE53-4BF0-B17E-892FAA57C2D4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AA4D1B-A90B-4163-BF9D-AF53B78ADD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537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Typical MS demyelination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optic neuritis, brain</a:t>
            </a:r>
            <a:r>
              <a:rPr lang="en-US" altLang="ko-KR" baseline="0" dirty="0" smtClean="0"/>
              <a:t>stem syndrome</a:t>
            </a:r>
            <a:r>
              <a:rPr lang="ko-KR" altLang="en-US" baseline="0" dirty="0" smtClean="0"/>
              <a:t>인데 </a:t>
            </a:r>
            <a:r>
              <a:rPr lang="en-US" altLang="ko-KR" baseline="0" dirty="0" err="1" smtClean="0"/>
              <a:t>internuclear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ophthalmoplegia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trigeminal neuralgia</a:t>
            </a:r>
            <a:r>
              <a:rPr lang="ko-KR" altLang="en-US" baseline="0" dirty="0" smtClean="0"/>
              <a:t>와 같은 증상</a:t>
            </a:r>
            <a:r>
              <a:rPr lang="en-US" altLang="ko-KR" baseline="0" dirty="0" smtClean="0"/>
              <a:t>, cerebellar syndrome, transverse myelitis</a:t>
            </a:r>
            <a:r>
              <a:rPr lang="ko-KR" altLang="en-US" baseline="0" dirty="0" smtClean="0"/>
              <a:t>를 지칭합니다</a:t>
            </a:r>
            <a:r>
              <a:rPr lang="en-US" altLang="ko-KR" baseline="0" dirty="0" smtClean="0"/>
              <a:t>. </a:t>
            </a:r>
          </a:p>
          <a:p>
            <a:r>
              <a:rPr lang="en-US" altLang="ko-KR" baseline="0" dirty="0" smtClean="0"/>
              <a:t>MS</a:t>
            </a:r>
            <a:r>
              <a:rPr lang="ko-KR" altLang="en-US" baseline="0" dirty="0" smtClean="0"/>
              <a:t>에 특이적인지를 확인하려면 다른 </a:t>
            </a:r>
            <a:r>
              <a:rPr lang="en-US" altLang="ko-KR" baseline="0" dirty="0" err="1" smtClean="0"/>
              <a:t>noninflammatory</a:t>
            </a:r>
            <a:r>
              <a:rPr lang="en-US" altLang="ko-KR" baseline="0" dirty="0" smtClean="0"/>
              <a:t> optic neuropathy</a:t>
            </a:r>
            <a:r>
              <a:rPr lang="ko-KR" altLang="en-US" baseline="0" dirty="0" smtClean="0"/>
              <a:t>나 다른 질환에 의한 </a:t>
            </a:r>
            <a:r>
              <a:rPr lang="en-US" altLang="ko-KR" baseline="0" dirty="0" smtClean="0"/>
              <a:t>myelopathy</a:t>
            </a:r>
            <a:r>
              <a:rPr lang="ko-KR" altLang="en-US" baseline="0" dirty="0" smtClean="0"/>
              <a:t>를 </a:t>
            </a:r>
            <a:r>
              <a:rPr lang="ko-KR" altLang="en-US" baseline="0" dirty="0" err="1" smtClean="0"/>
              <a:t>감별해야합니다</a:t>
            </a:r>
            <a:r>
              <a:rPr lang="en-US" altLang="ko-KR" baseline="0" dirty="0" smtClean="0"/>
              <a:t>. </a:t>
            </a:r>
          </a:p>
          <a:p>
            <a:r>
              <a:rPr lang="en-US" altLang="ko-KR" baseline="0" dirty="0" smtClean="0"/>
              <a:t>Objective evidence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optic neuritis</a:t>
            </a:r>
            <a:r>
              <a:rPr lang="ko-KR" altLang="en-US" baseline="0" dirty="0" smtClean="0"/>
              <a:t>에 의한 </a:t>
            </a:r>
            <a:r>
              <a:rPr lang="en-US" altLang="ko-KR" baseline="0" dirty="0" smtClean="0"/>
              <a:t>RAPD, </a:t>
            </a:r>
            <a:r>
              <a:rPr lang="en-US" altLang="ko-KR" baseline="0" dirty="0" err="1" smtClean="0"/>
              <a:t>internuclear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ophthalmoplegia</a:t>
            </a:r>
            <a:r>
              <a:rPr lang="ko-KR" altLang="en-US" baseline="0" dirty="0" smtClean="0"/>
              <a:t>에 의한 </a:t>
            </a:r>
            <a:r>
              <a:rPr lang="en-US" altLang="ko-KR" baseline="0" dirty="0" smtClean="0"/>
              <a:t>diplopia, myelitis</a:t>
            </a:r>
            <a:r>
              <a:rPr lang="ko-KR" altLang="en-US" baseline="0" dirty="0" smtClean="0"/>
              <a:t>를 시사하는 </a:t>
            </a:r>
            <a:r>
              <a:rPr lang="en-US" altLang="ko-KR" baseline="0" dirty="0" smtClean="0"/>
              <a:t>sensory level</a:t>
            </a:r>
            <a:r>
              <a:rPr lang="ko-KR" altLang="en-US" baseline="0" dirty="0" smtClean="0"/>
              <a:t>이 있는 </a:t>
            </a:r>
            <a:r>
              <a:rPr lang="en-US" altLang="ko-KR" baseline="0" dirty="0" smtClean="0"/>
              <a:t>sensory symptom</a:t>
            </a:r>
            <a:r>
              <a:rPr lang="ko-KR" altLang="en-US" baseline="0" dirty="0" smtClean="0"/>
              <a:t>과 </a:t>
            </a:r>
            <a:r>
              <a:rPr lang="en-US" altLang="ko-KR" baseline="0" dirty="0" smtClean="0"/>
              <a:t>motor symptom</a:t>
            </a:r>
            <a:r>
              <a:rPr lang="ko-KR" altLang="en-US" baseline="0" dirty="0" smtClean="0"/>
              <a:t>과 같은 것을 말합니다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현재의 </a:t>
            </a:r>
            <a:r>
              <a:rPr lang="en-US" altLang="ko-KR" baseline="0" dirty="0" smtClean="0"/>
              <a:t>clinical attack</a:t>
            </a:r>
            <a:r>
              <a:rPr lang="ko-KR" altLang="en-US" baseline="0" dirty="0" smtClean="0"/>
              <a:t>은 아니지만 이전 </a:t>
            </a:r>
            <a:r>
              <a:rPr lang="en-US" altLang="ko-KR" baseline="0" dirty="0" smtClean="0"/>
              <a:t>optic neuritis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myelitis</a:t>
            </a:r>
            <a:r>
              <a:rPr lang="ko-KR" altLang="en-US" baseline="0" dirty="0" smtClean="0"/>
              <a:t>를 의심할만한 과거의 </a:t>
            </a:r>
            <a:r>
              <a:rPr lang="en-US" altLang="ko-KR" baseline="0" dirty="0" smtClean="0"/>
              <a:t>episode</a:t>
            </a:r>
            <a:r>
              <a:rPr lang="ko-KR" altLang="en-US" baseline="0" dirty="0" smtClean="0"/>
              <a:t>가 있었고 </a:t>
            </a:r>
            <a:r>
              <a:rPr lang="en-US" altLang="ko-KR" baseline="0" dirty="0" smtClean="0"/>
              <a:t>visual evoked potential</a:t>
            </a:r>
            <a:r>
              <a:rPr lang="ko-KR" altLang="en-US" baseline="0" dirty="0" smtClean="0"/>
              <a:t>에서 </a:t>
            </a:r>
            <a:r>
              <a:rPr lang="en-US" altLang="ko-KR" baseline="0" dirty="0" smtClean="0"/>
              <a:t>P100 wave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latency</a:t>
            </a:r>
            <a:r>
              <a:rPr lang="ko-KR" altLang="en-US" baseline="0" dirty="0" smtClean="0"/>
              <a:t>연장이나 </a:t>
            </a:r>
            <a:r>
              <a:rPr lang="en-US" altLang="ko-KR" baseline="0" dirty="0" smtClean="0"/>
              <a:t>MRI</a:t>
            </a:r>
            <a:r>
              <a:rPr lang="ko-KR" altLang="en-US" baseline="0" dirty="0" smtClean="0"/>
              <a:t>에서 </a:t>
            </a:r>
            <a:r>
              <a:rPr lang="en-US" altLang="ko-KR" baseline="0" dirty="0" smtClean="0"/>
              <a:t>optic nerve, spinal cord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T2 high SI lesion</a:t>
            </a:r>
            <a:r>
              <a:rPr lang="ko-KR" altLang="en-US" baseline="0" dirty="0" smtClean="0"/>
              <a:t>도 </a:t>
            </a:r>
            <a:r>
              <a:rPr lang="en-US" altLang="ko-KR" baseline="0" dirty="0" smtClean="0"/>
              <a:t>objective evidence</a:t>
            </a:r>
            <a:r>
              <a:rPr lang="ko-KR" altLang="en-US" baseline="0" dirty="0" smtClean="0"/>
              <a:t>로 볼 수 있습니다</a:t>
            </a:r>
            <a:r>
              <a:rPr lang="en-US" altLang="ko-KR" baseline="0" dirty="0" smtClean="0"/>
              <a:t>. MS</a:t>
            </a:r>
            <a:r>
              <a:rPr lang="ko-KR" altLang="en-US" baseline="0" dirty="0" smtClean="0"/>
              <a:t>를 의심할만한 증상이 있지만 </a:t>
            </a:r>
            <a:r>
              <a:rPr lang="en-US" altLang="ko-KR" baseline="0" dirty="0" smtClean="0"/>
              <a:t>neurologic exam</a:t>
            </a:r>
            <a:r>
              <a:rPr lang="ko-KR" altLang="en-US" baseline="0" dirty="0" smtClean="0"/>
              <a:t>이나 </a:t>
            </a:r>
            <a:r>
              <a:rPr lang="en-US" altLang="ko-KR" baseline="0" dirty="0" smtClean="0"/>
              <a:t>MRI, </a:t>
            </a:r>
            <a:r>
              <a:rPr lang="ko-KR" altLang="en-US" baseline="0" dirty="0" smtClean="0"/>
              <a:t>임상에서 시행하는 검사에서 이상이 없다면 </a:t>
            </a:r>
            <a:r>
              <a:rPr lang="en-US" altLang="ko-KR" baseline="0" dirty="0" smtClean="0"/>
              <a:t>objective evidence</a:t>
            </a:r>
            <a:r>
              <a:rPr lang="ko-KR" altLang="en-US" baseline="0" dirty="0" smtClean="0"/>
              <a:t>가 없어 </a:t>
            </a:r>
            <a:r>
              <a:rPr lang="en-US" altLang="ko-KR" baseline="0" dirty="0" smtClean="0"/>
              <a:t>MS</a:t>
            </a:r>
            <a:r>
              <a:rPr lang="ko-KR" altLang="en-US" baseline="0" dirty="0" smtClean="0"/>
              <a:t>로 진단하기는 어렵습니다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smtClean="0"/>
              <a:t>시간파종이나 </a:t>
            </a:r>
            <a:r>
              <a:rPr lang="ko-KR" altLang="en-US" dirty="0" err="1" smtClean="0"/>
              <a:t>공간파종은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MS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특징중</a:t>
            </a:r>
            <a:r>
              <a:rPr lang="ko-KR" altLang="en-US" dirty="0" smtClean="0"/>
              <a:t> 하나가 시신경 등 중추신경계에 다발적인 병변이 있다는 것이므로 척수신경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뇌실주변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뇌피질이나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피질주변부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뇌간 또는 소뇌</a:t>
            </a:r>
            <a:r>
              <a:rPr lang="ko-KR" altLang="en-US" baseline="0" dirty="0" smtClean="0"/>
              <a:t> 중 </a:t>
            </a:r>
            <a:r>
              <a:rPr lang="en-US" altLang="ko-KR" baseline="0" dirty="0" smtClean="0"/>
              <a:t>2</a:t>
            </a:r>
            <a:r>
              <a:rPr lang="ko-KR" altLang="en-US" baseline="0" dirty="0" smtClean="0"/>
              <a:t>군데 이상에 병변이 있어야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또한 재발을 한다는 부분도 반영해야 하므로 시간차를 두고 병변이 발생해야 하는데 이것은 시간차를 두고 </a:t>
            </a:r>
            <a:r>
              <a:rPr lang="en-US" altLang="ko-KR" baseline="0" dirty="0" smtClean="0"/>
              <a:t>MRI</a:t>
            </a:r>
            <a:r>
              <a:rPr lang="ko-KR" altLang="en-US" baseline="0" dirty="0" smtClean="0"/>
              <a:t>를 </a:t>
            </a:r>
            <a:r>
              <a:rPr lang="en-US" altLang="ko-KR" baseline="0" dirty="0" smtClean="0"/>
              <a:t>f/u</a:t>
            </a:r>
            <a:r>
              <a:rPr lang="ko-KR" altLang="en-US" baseline="0" dirty="0" smtClean="0"/>
              <a:t>해서 </a:t>
            </a:r>
            <a:r>
              <a:rPr lang="en-US" altLang="ko-KR" baseline="0" dirty="0" smtClean="0"/>
              <a:t>T2 high signal intensity</a:t>
            </a:r>
            <a:r>
              <a:rPr lang="ko-KR" altLang="en-US" baseline="0" dirty="0" smtClean="0"/>
              <a:t>나 조영증강되는 병변이 추가로 </a:t>
            </a:r>
            <a:r>
              <a:rPr lang="ko-KR" altLang="en-US" baseline="0" dirty="0" err="1" smtClean="0"/>
              <a:t>생기는것을</a:t>
            </a:r>
            <a:r>
              <a:rPr lang="ko-KR" altLang="en-US" baseline="0" dirty="0" smtClean="0"/>
              <a:t> 확인해야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하지만 시간차를 두고 검사하지 않고 </a:t>
            </a:r>
            <a:r>
              <a:rPr lang="en-US" altLang="ko-KR" baseline="0" dirty="0" smtClean="0"/>
              <a:t>1</a:t>
            </a:r>
            <a:r>
              <a:rPr lang="ko-KR" altLang="en-US" baseline="0" dirty="0" smtClean="0"/>
              <a:t>번만 했다고 하더라도 </a:t>
            </a:r>
            <a:r>
              <a:rPr lang="en-US" altLang="ko-KR" baseline="0" dirty="0" smtClean="0"/>
              <a:t>enhance</a:t>
            </a:r>
            <a:r>
              <a:rPr lang="ko-KR" altLang="en-US" baseline="0" dirty="0" smtClean="0"/>
              <a:t>되는 </a:t>
            </a:r>
            <a:r>
              <a:rPr lang="ko-KR" altLang="en-US" baseline="0" dirty="0" err="1" smtClean="0"/>
              <a:t>병변과</a:t>
            </a:r>
            <a:r>
              <a:rPr lang="ko-KR" altLang="en-US" baseline="0" dirty="0" smtClean="0"/>
              <a:t> 그렇지 않은 </a:t>
            </a:r>
            <a:r>
              <a:rPr lang="en-US" altLang="ko-KR" baseline="0" dirty="0" smtClean="0"/>
              <a:t>T2 high signal intensity</a:t>
            </a:r>
            <a:r>
              <a:rPr lang="ko-KR" altLang="en-US" baseline="0" dirty="0" smtClean="0"/>
              <a:t>만 보이는 병변이 동시에 존재한다면 활동성 </a:t>
            </a:r>
            <a:r>
              <a:rPr lang="ko-KR" altLang="en-US" baseline="0" dirty="0" err="1" smtClean="0"/>
              <a:t>염증병변과</a:t>
            </a:r>
            <a:r>
              <a:rPr lang="ko-KR" altLang="en-US" baseline="0" dirty="0" smtClean="0"/>
              <a:t> 이전에 </a:t>
            </a:r>
            <a:r>
              <a:rPr lang="en-US" altLang="ko-KR" baseline="0" dirty="0" smtClean="0"/>
              <a:t>attack</a:t>
            </a:r>
            <a:r>
              <a:rPr lang="ko-KR" altLang="en-US" baseline="0" dirty="0" smtClean="0"/>
              <a:t>이 있던 병변이 동시에 </a:t>
            </a:r>
            <a:r>
              <a:rPr lang="ko-KR" altLang="en-US" baseline="0" dirty="0" err="1" smtClean="0"/>
              <a:t>있는것으로</a:t>
            </a:r>
            <a:r>
              <a:rPr lang="ko-KR" altLang="en-US" baseline="0" dirty="0" smtClean="0"/>
              <a:t> 간주할 수 있고 뇌척수액에서 </a:t>
            </a:r>
            <a:r>
              <a:rPr lang="en-US" altLang="ko-KR" baseline="0" dirty="0" err="1" smtClean="0"/>
              <a:t>oligoclonal</a:t>
            </a:r>
            <a:r>
              <a:rPr lang="en-US" altLang="ko-KR" baseline="0" dirty="0" smtClean="0"/>
              <a:t> band</a:t>
            </a:r>
            <a:r>
              <a:rPr lang="ko-KR" altLang="en-US" baseline="0" dirty="0" smtClean="0"/>
              <a:t>가 </a:t>
            </a:r>
            <a:r>
              <a:rPr lang="en-US" altLang="ko-KR" baseline="0" dirty="0" smtClean="0"/>
              <a:t>2</a:t>
            </a:r>
            <a:r>
              <a:rPr lang="ko-KR" altLang="en-US" baseline="0" dirty="0" err="1" smtClean="0"/>
              <a:t>개이상</a:t>
            </a:r>
            <a:r>
              <a:rPr lang="ko-KR" altLang="en-US" baseline="0" dirty="0" smtClean="0"/>
              <a:t> 존재한다면 </a:t>
            </a:r>
            <a:r>
              <a:rPr lang="ko-KR" altLang="en-US" baseline="0" dirty="0" err="1" smtClean="0"/>
              <a:t>이또한</a:t>
            </a:r>
            <a:r>
              <a:rPr lang="ko-KR" altLang="en-US" baseline="0" dirty="0" smtClean="0"/>
              <a:t> 항체의 </a:t>
            </a:r>
            <a:r>
              <a:rPr lang="en-US" altLang="ko-KR" baseline="0" dirty="0" smtClean="0"/>
              <a:t>intrathecal synthesis</a:t>
            </a:r>
            <a:r>
              <a:rPr lang="ko-KR" altLang="en-US" baseline="0" dirty="0" smtClean="0"/>
              <a:t>를 </a:t>
            </a:r>
            <a:r>
              <a:rPr lang="ko-KR" altLang="en-US" baseline="0" dirty="0" err="1" smtClean="0"/>
              <a:t>반영하는것이고</a:t>
            </a:r>
            <a:r>
              <a:rPr lang="ko-KR" altLang="en-US" baseline="0" dirty="0" smtClean="0"/>
              <a:t> 재발의 위험성이 매우 높은 것이므로 </a:t>
            </a:r>
            <a:r>
              <a:rPr lang="ko-KR" altLang="en-US" baseline="0" dirty="0" err="1" smtClean="0"/>
              <a:t>시간파종을</a:t>
            </a:r>
            <a:r>
              <a:rPr lang="ko-KR" altLang="en-US" baseline="0" dirty="0" smtClean="0"/>
              <a:t> 대체할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공간파종부분에 시신경이 있었으나 </a:t>
            </a:r>
            <a:r>
              <a:rPr lang="en-US" altLang="ko-KR" baseline="0" dirty="0" smtClean="0"/>
              <a:t>2017</a:t>
            </a:r>
            <a:r>
              <a:rPr lang="ko-KR" altLang="en-US" baseline="0" dirty="0" smtClean="0"/>
              <a:t>년 기준에는 빠져있어 시신경염으로 발병했다고 하더라도 나머지 </a:t>
            </a:r>
            <a:r>
              <a:rPr lang="en-US" altLang="ko-KR" baseline="0" dirty="0" smtClean="0"/>
              <a:t>4</a:t>
            </a:r>
            <a:r>
              <a:rPr lang="ko-KR" altLang="en-US" baseline="0" dirty="0" smtClean="0"/>
              <a:t>곳 중 </a:t>
            </a:r>
            <a:r>
              <a:rPr lang="en-US" altLang="ko-KR" baseline="0" dirty="0" smtClean="0"/>
              <a:t>2</a:t>
            </a:r>
            <a:r>
              <a:rPr lang="ko-KR" altLang="en-US" baseline="0" dirty="0" err="1" smtClean="0"/>
              <a:t>곳이상에서</a:t>
            </a:r>
            <a:r>
              <a:rPr lang="ko-KR" altLang="en-US" baseline="0" dirty="0" smtClean="0"/>
              <a:t> 병변이 있어야 </a:t>
            </a:r>
            <a:r>
              <a:rPr lang="ko-KR" altLang="en-US" baseline="0" dirty="0" err="1" smtClean="0"/>
              <a:t>공간파종을</a:t>
            </a:r>
            <a:r>
              <a:rPr lang="ko-KR" altLang="en-US" baseline="0" dirty="0" smtClean="0"/>
              <a:t> 만족한다고 볼 수 있습니다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err="1" smtClean="0"/>
              <a:t>시간파종</a:t>
            </a:r>
            <a:r>
              <a:rPr lang="ko-KR" altLang="en-US" dirty="0" smtClean="0"/>
              <a:t> 부분에서 이전과 다르게 증상을 일으키는 조영증강되는 병변이 포함되고 </a:t>
            </a:r>
            <a:r>
              <a:rPr lang="en-US" altLang="ko-KR" dirty="0" smtClean="0"/>
              <a:t>CSF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OCB</a:t>
            </a:r>
            <a:r>
              <a:rPr lang="ko-KR" altLang="en-US" dirty="0" smtClean="0"/>
              <a:t>가 포함되어 더 조기에 </a:t>
            </a:r>
            <a:r>
              <a:rPr lang="en-US" altLang="ko-KR" dirty="0" smtClean="0"/>
              <a:t>MS</a:t>
            </a:r>
            <a:r>
              <a:rPr lang="ko-KR" altLang="en-US" dirty="0" smtClean="0"/>
              <a:t>를 진단할 수 있게 됐습니다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r>
              <a:rPr lang="en-US" altLang="ko-KR" dirty="0" err="1" smtClean="0"/>
              <a:t>Oligoclonal</a:t>
            </a:r>
            <a:r>
              <a:rPr lang="en-US" altLang="ko-KR" baseline="0" dirty="0" smtClean="0"/>
              <a:t> band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agarose gel electrophoresis</a:t>
            </a:r>
            <a:r>
              <a:rPr lang="ko-KR" altLang="en-US" baseline="0" dirty="0" smtClean="0"/>
              <a:t>과 </a:t>
            </a:r>
            <a:r>
              <a:rPr lang="en-US" altLang="ko-KR" baseline="0" dirty="0" err="1" smtClean="0"/>
              <a:t>isolectric</a:t>
            </a:r>
            <a:r>
              <a:rPr lang="en-US" altLang="ko-KR" baseline="0" dirty="0" smtClean="0"/>
              <a:t> focusing</a:t>
            </a:r>
            <a:r>
              <a:rPr lang="ko-KR" altLang="en-US" baseline="0" dirty="0" smtClean="0"/>
              <a:t>을 해서 </a:t>
            </a:r>
            <a:r>
              <a:rPr lang="en-US" altLang="ko-KR" baseline="0" dirty="0" smtClean="0"/>
              <a:t>IgG</a:t>
            </a:r>
            <a:r>
              <a:rPr lang="ko-KR" altLang="en-US" baseline="0" dirty="0" smtClean="0"/>
              <a:t>에 대해 </a:t>
            </a:r>
            <a:r>
              <a:rPr lang="en-US" altLang="ko-KR" baseline="0" dirty="0" smtClean="0"/>
              <a:t>immunoblotting</a:t>
            </a:r>
            <a:r>
              <a:rPr lang="ko-KR" altLang="en-US" baseline="0" dirty="0" smtClean="0"/>
              <a:t>또는 </a:t>
            </a:r>
            <a:r>
              <a:rPr lang="en-US" altLang="ko-KR" baseline="0" dirty="0" err="1" smtClean="0"/>
              <a:t>immunofixation</a:t>
            </a:r>
            <a:r>
              <a:rPr lang="ko-KR" altLang="en-US" baseline="0" dirty="0" smtClean="0"/>
              <a:t>을 하여 확인합니다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오른쪽 하단의 그림의 </a:t>
            </a:r>
            <a:r>
              <a:rPr lang="en-US" altLang="ko-KR" baseline="0" dirty="0" smtClean="0"/>
              <a:t>type 2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3</a:t>
            </a:r>
            <a:r>
              <a:rPr lang="ko-KR" altLang="en-US" baseline="0" dirty="0" smtClean="0"/>
              <a:t>처럼 보이는 경우 </a:t>
            </a:r>
            <a:r>
              <a:rPr lang="en-US" altLang="ko-KR" baseline="0" dirty="0" smtClean="0"/>
              <a:t>positive OCB</a:t>
            </a:r>
            <a:r>
              <a:rPr lang="ko-KR" altLang="en-US" baseline="0" dirty="0" smtClean="0"/>
              <a:t>로 판단합니다</a:t>
            </a:r>
            <a:r>
              <a:rPr lang="en-US" altLang="ko-KR" baseline="0" dirty="0" smtClean="0"/>
              <a:t>. </a:t>
            </a:r>
          </a:p>
          <a:p>
            <a:r>
              <a:rPr lang="en-US" altLang="ko-KR" dirty="0" smtClean="0"/>
              <a:t>MS</a:t>
            </a:r>
            <a:r>
              <a:rPr lang="ko-KR" altLang="en-US" dirty="0" smtClean="0"/>
              <a:t>보다 다른 질환을 더 시사하는지 여부도 고려해야합니다</a:t>
            </a:r>
            <a:r>
              <a:rPr lang="en-US" altLang="ko-KR" dirty="0" smtClean="0"/>
              <a:t>. Onset</a:t>
            </a:r>
            <a:r>
              <a:rPr lang="ko-KR" altLang="en-US" dirty="0" smtClean="0"/>
              <a:t>이 몇시간에서 몇일에 걸친 </a:t>
            </a:r>
            <a:r>
              <a:rPr lang="en-US" altLang="ko-KR" dirty="0" smtClean="0"/>
              <a:t>subacute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chronic onset</a:t>
            </a:r>
            <a:r>
              <a:rPr lang="ko-KR" altLang="en-US" dirty="0" smtClean="0"/>
              <a:t>을 보이는게 보통입니다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만약 </a:t>
            </a:r>
            <a:r>
              <a:rPr lang="ko-KR" altLang="en-US" dirty="0" err="1" smtClean="0"/>
              <a:t>몇초내지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몇분만에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onset</a:t>
            </a:r>
            <a:r>
              <a:rPr lang="ko-KR" altLang="en-US" dirty="0" smtClean="0"/>
              <a:t>이 됐다면 다른 질환을 더 고려해봐야 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예를 들면 시신경염이 발병했는데 양쪽의 시신경을 심하게 </a:t>
            </a:r>
            <a:r>
              <a:rPr lang="en-US" altLang="ko-KR" dirty="0" smtClean="0"/>
              <a:t>involve</a:t>
            </a:r>
            <a:r>
              <a:rPr lang="ko-KR" altLang="en-US" dirty="0" smtClean="0"/>
              <a:t>한 경우나 </a:t>
            </a:r>
            <a:r>
              <a:rPr lang="en-US" altLang="ko-KR" dirty="0" smtClean="0"/>
              <a:t>myelitis</a:t>
            </a:r>
            <a:r>
              <a:rPr lang="ko-KR" altLang="en-US" dirty="0" smtClean="0"/>
              <a:t>가 있는데 </a:t>
            </a:r>
            <a:r>
              <a:rPr lang="en-US" altLang="ko-KR" dirty="0" smtClean="0"/>
              <a:t>longitudinally extensive transverse</a:t>
            </a:r>
            <a:r>
              <a:rPr lang="en-US" altLang="ko-KR" baseline="0" dirty="0" smtClean="0"/>
              <a:t> myelitis</a:t>
            </a:r>
            <a:r>
              <a:rPr lang="ko-KR" altLang="en-US" baseline="0" dirty="0" smtClean="0"/>
              <a:t>형태로 생겼다면 </a:t>
            </a:r>
            <a:r>
              <a:rPr lang="en-US" altLang="ko-KR" baseline="0" dirty="0" smtClean="0"/>
              <a:t>NMOSD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MOGAD</a:t>
            </a:r>
            <a:r>
              <a:rPr lang="ko-KR" altLang="en-US" baseline="0" dirty="0" smtClean="0"/>
              <a:t>를 고려해봐야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그리고 </a:t>
            </a:r>
            <a:r>
              <a:rPr lang="en-US" altLang="ko-KR" baseline="0" dirty="0" smtClean="0"/>
              <a:t>multiple cranial neuropathy</a:t>
            </a:r>
            <a:r>
              <a:rPr lang="ko-KR" altLang="en-US" baseline="0" dirty="0" smtClean="0"/>
              <a:t>가 같이 있다면 </a:t>
            </a:r>
            <a:r>
              <a:rPr lang="en-US" altLang="ko-KR" baseline="0" dirty="0" err="1" smtClean="0"/>
              <a:t>neurosarcoidosis</a:t>
            </a:r>
            <a:r>
              <a:rPr lang="ko-KR" altLang="en-US" baseline="0" dirty="0" smtClean="0"/>
              <a:t>를 고려해 봐야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첫 </a:t>
            </a:r>
            <a:r>
              <a:rPr lang="ko-KR" altLang="en-US" baseline="0" dirty="0" err="1" smtClean="0"/>
              <a:t>발병나이가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50</a:t>
            </a:r>
            <a:r>
              <a:rPr lang="ko-KR" altLang="en-US" baseline="0" dirty="0" smtClean="0"/>
              <a:t>세 이후라면 </a:t>
            </a:r>
            <a:r>
              <a:rPr lang="en-US" altLang="ko-KR" baseline="0" dirty="0" smtClean="0"/>
              <a:t>MS</a:t>
            </a:r>
            <a:r>
              <a:rPr lang="ko-KR" altLang="en-US" baseline="0" dirty="0" smtClean="0"/>
              <a:t>의 가능성은 조금 떨어지고 오히려 </a:t>
            </a:r>
            <a:r>
              <a:rPr lang="en-US" altLang="ko-KR" baseline="0" dirty="0" smtClean="0"/>
              <a:t>vascular disease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tumor</a:t>
            </a:r>
            <a:r>
              <a:rPr lang="ko-KR" altLang="en-US" baseline="0" dirty="0" smtClean="0"/>
              <a:t>를 고려해 봐야 하겠습니다</a:t>
            </a:r>
            <a:r>
              <a:rPr lang="en-US" altLang="ko-KR" baseline="0" dirty="0" smtClean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377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International panel for NMO</a:t>
            </a:r>
            <a:r>
              <a:rPr lang="en-US" altLang="ko-KR" baseline="0" dirty="0" smtClean="0"/>
              <a:t> diagnosis (IPND)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985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575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3412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442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gradFill flip="none" rotWithShape="1">
          <a:gsLst>
            <a:gs pos="7000">
              <a:schemeClr val="bg1"/>
            </a:gs>
            <a:gs pos="24000">
              <a:schemeClr val="accent3">
                <a:lumMod val="58000"/>
                <a:alpha val="97000"/>
              </a:schemeClr>
            </a:gs>
            <a:gs pos="77000">
              <a:schemeClr val="accent3">
                <a:alpha val="98000"/>
                <a:lumMod val="65000"/>
              </a:schemeClr>
            </a:gs>
            <a:gs pos="97000">
              <a:schemeClr val="bg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623599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522376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468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299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126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16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0" y="1206500"/>
            <a:ext cx="12192000" cy="56515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022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953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615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192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409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10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949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7987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chemeClr val="bg1"/>
            </a:gs>
            <a:gs pos="23000">
              <a:schemeClr val="accent3">
                <a:alpha val="76000"/>
                <a:lumMod val="58000"/>
              </a:schemeClr>
            </a:gs>
            <a:gs pos="77000">
              <a:schemeClr val="accent3">
                <a:alpha val="98000"/>
                <a:lumMod val="65000"/>
              </a:schemeClr>
            </a:gs>
            <a:gs pos="97000">
              <a:schemeClr val="bg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F987C-FD17-4394-9A4F-BE2D66BE4DDF}" type="datetimeFigureOut">
              <a:rPr lang="ko-KR" altLang="en-US" smtClean="0"/>
              <a:t>2021-09-19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0677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5846" y="623599"/>
            <a:ext cx="11834446" cy="3095547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임상신경과학 컨퍼런스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5400" dirty="0" smtClean="0"/>
              <a:t>MS, NMOSD, MOGAD</a:t>
            </a:r>
            <a:r>
              <a:rPr lang="ko-KR" altLang="en-US" sz="5400" dirty="0" smtClean="0"/>
              <a:t>의 진단과 치료</a:t>
            </a:r>
            <a:endParaRPr lang="ko-KR" altLang="en-US" sz="5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신경과</a:t>
            </a:r>
            <a:r>
              <a:rPr lang="en-US" altLang="ko-KR" dirty="0"/>
              <a:t> </a:t>
            </a:r>
            <a:r>
              <a:rPr lang="ko-KR" altLang="en-US" dirty="0" smtClean="0"/>
              <a:t>유일한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6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MOGAD diagnostic criteria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Laboratory finding: serum positive for MOG-IgG by cell-based </a:t>
            </a:r>
            <a:r>
              <a:rPr lang="en-US" altLang="ko-KR" dirty="0" smtClean="0"/>
              <a:t>assay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Clinical findings: any of the following presentations</a:t>
            </a:r>
            <a:r>
              <a:rPr lang="en-US" altLang="ko-KR" dirty="0" smtClean="0"/>
              <a:t>:</a:t>
            </a:r>
            <a:endParaRPr lang="en-US" altLang="ko-KR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 smtClean="0"/>
              <a:t>ADEM</a:t>
            </a:r>
            <a:endParaRPr lang="en-US" altLang="ko-KR" sz="2400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/>
              <a:t>Optic neuritis, including </a:t>
            </a:r>
            <a:r>
              <a:rPr lang="en-US" altLang="ko-KR" sz="2400" dirty="0" smtClean="0"/>
              <a:t>CRION</a:t>
            </a:r>
            <a:endParaRPr lang="en-US" altLang="ko-KR" sz="2400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/>
              <a:t>Transverse myelitis (</a:t>
            </a:r>
            <a:r>
              <a:rPr lang="en-US" altLang="ko-KR" sz="2400" dirty="0" err="1"/>
              <a:t>ie</a:t>
            </a:r>
            <a:r>
              <a:rPr lang="en-US" altLang="ko-KR" sz="2400" dirty="0"/>
              <a:t>, LETM or STM</a:t>
            </a:r>
            <a:r>
              <a:rPr lang="en-US" altLang="ko-KR" sz="2400" dirty="0" smtClean="0"/>
              <a:t>)</a:t>
            </a:r>
            <a:endParaRPr lang="en-US" altLang="ko-KR" sz="2400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/>
              <a:t>Brain or brainstem syndrome compatible with </a:t>
            </a:r>
            <a:r>
              <a:rPr lang="en-US" altLang="ko-KR" sz="2400" dirty="0" smtClean="0"/>
              <a:t>demyelination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Exclusion </a:t>
            </a:r>
            <a:r>
              <a:rPr lang="en-US" altLang="ko-KR" dirty="0"/>
              <a:t>of alternative diagnosis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00551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A. Sebastian </a:t>
            </a:r>
            <a:r>
              <a:rPr lang="en-US" altLang="ko-KR" dirty="0" err="1"/>
              <a:t>López-Chiriboga</a:t>
            </a:r>
            <a:r>
              <a:rPr lang="en-US" altLang="ko-KR" dirty="0" smtClean="0"/>
              <a:t>, 2018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222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MRI with </a:t>
            </a:r>
            <a:r>
              <a:rPr lang="en-US" altLang="ko-KR" dirty="0" smtClean="0"/>
              <a:t>MOGAD </a:t>
            </a:r>
            <a:r>
              <a:rPr lang="en-US" altLang="ko-KR" dirty="0"/>
              <a:t>patients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500"/>
            <a:ext cx="8622681" cy="27776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93269" y="6543879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Eoin</a:t>
            </a:r>
            <a:r>
              <a:rPr lang="en-US" altLang="ko-KR" dirty="0"/>
              <a:t> P. </a:t>
            </a:r>
            <a:r>
              <a:rPr lang="en-US" altLang="ko-KR" dirty="0" smtClean="0"/>
              <a:t>Flanagan, 2019 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00063"/>
            <a:ext cx="5793269" cy="265793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390" y="1206500"/>
            <a:ext cx="3300956" cy="467537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173513" y="581593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Yoshiki</a:t>
            </a:r>
            <a:r>
              <a:rPr lang="en-US" altLang="ko-KR" dirty="0"/>
              <a:t> </a:t>
            </a:r>
            <a:r>
              <a:rPr lang="en-US" altLang="ko-KR" dirty="0" err="1"/>
              <a:t>Takai</a:t>
            </a:r>
            <a:r>
              <a:rPr lang="en-US" altLang="ko-KR" dirty="0" smtClean="0"/>
              <a:t>, 2020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235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Comparison between MS, NMOSD, MOGAD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06500"/>
            <a:ext cx="10091057" cy="53099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Markus </a:t>
            </a:r>
            <a:r>
              <a:rPr lang="en-US" altLang="ko-KR" dirty="0" err="1"/>
              <a:t>Reindl</a:t>
            </a:r>
            <a:r>
              <a:rPr lang="en-US" altLang="ko-KR" dirty="0" smtClean="0"/>
              <a:t>, 2019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21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Comparison between MS, NMOSD, MOGAD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Markus </a:t>
            </a:r>
            <a:r>
              <a:rPr lang="en-US" altLang="ko-KR" dirty="0" err="1"/>
              <a:t>Reindl</a:t>
            </a:r>
            <a:r>
              <a:rPr lang="en-US" altLang="ko-KR" dirty="0" smtClean="0"/>
              <a:t>, 2019 </a:t>
            </a:r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1020712"/>
            <a:ext cx="11823735" cy="5467956"/>
            <a:chOff x="0" y="1020712"/>
            <a:chExt cx="11823735" cy="5467956"/>
          </a:xfrm>
        </p:grpSpPr>
        <p:pic>
          <p:nvPicPr>
            <p:cNvPr id="7" name="내용 개체 틀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028308"/>
              <a:ext cx="11823735" cy="4460360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4" y="1020712"/>
              <a:ext cx="11820456" cy="10075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837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Comparison between MS, NMOSD, MOGAD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Yoshiki</a:t>
            </a:r>
            <a:r>
              <a:rPr lang="en-US" altLang="ko-KR" dirty="0"/>
              <a:t> </a:t>
            </a:r>
            <a:r>
              <a:rPr lang="en-US" altLang="ko-KR" dirty="0" err="1"/>
              <a:t>Takai</a:t>
            </a:r>
            <a:r>
              <a:rPr lang="en-US" altLang="ko-KR" dirty="0" smtClean="0"/>
              <a:t>, 2020 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0724"/>
            <a:ext cx="11981793" cy="406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24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184522" y="6027003"/>
            <a:ext cx="44341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P. </a:t>
            </a:r>
            <a:r>
              <a:rPr lang="en-US" altLang="ko-KR" sz="1200" dirty="0" err="1" smtClean="0"/>
              <a:t>Cabre</a:t>
            </a:r>
            <a:r>
              <a:rPr lang="en-US" altLang="ko-KR" sz="1200" dirty="0" smtClean="0"/>
              <a:t>, 2020</a:t>
            </a:r>
            <a:endParaRPr lang="en-US" altLang="ko-KR" sz="1200" dirty="0"/>
          </a:p>
          <a:p>
            <a:r>
              <a:rPr lang="en-US" altLang="ko-KR" sz="1200" dirty="0" smtClean="0"/>
              <a:t>Izumi </a:t>
            </a:r>
            <a:r>
              <a:rPr lang="en-US" altLang="ko-KR" sz="1200" dirty="0" err="1" smtClean="0"/>
              <a:t>Kawachi</a:t>
            </a:r>
            <a:r>
              <a:rPr lang="en-US" altLang="ko-KR" sz="1200" dirty="0" smtClean="0"/>
              <a:t>, 2016</a:t>
            </a:r>
          </a:p>
          <a:p>
            <a:r>
              <a:rPr lang="en-US" altLang="ko-KR" sz="1200" dirty="0" smtClean="0"/>
              <a:t>Gavin </a:t>
            </a:r>
            <a:r>
              <a:rPr lang="en-US" altLang="ko-KR" sz="1200" dirty="0" err="1" smtClean="0"/>
              <a:t>Giovannoni</a:t>
            </a:r>
            <a:r>
              <a:rPr lang="en-US" altLang="ko-KR" sz="1200" dirty="0" smtClean="0"/>
              <a:t> et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al., </a:t>
            </a:r>
            <a:r>
              <a:rPr lang="en-US" altLang="ko-KR" sz="1200" dirty="0" smtClean="0"/>
              <a:t>2016</a:t>
            </a:r>
          </a:p>
          <a:p>
            <a:r>
              <a:rPr lang="en-US" altLang="ko-KR" sz="1200" dirty="0" err="1"/>
              <a:t>Jia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Liu, 2021</a:t>
            </a:r>
            <a:endParaRPr lang="en-US" altLang="ko-KR" sz="1200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780" y="43011"/>
            <a:ext cx="6498186" cy="3249093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011"/>
            <a:ext cx="4383305" cy="502773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2780" y="3508380"/>
            <a:ext cx="3572516" cy="312472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8615" y="3508380"/>
            <a:ext cx="2572351" cy="252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691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Treatment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Disease modifying therapy </a:t>
            </a:r>
          </a:p>
          <a:p>
            <a:r>
              <a:rPr lang="en-US" altLang="ko-KR" dirty="0" smtClean="0"/>
              <a:t>Symptom management</a:t>
            </a:r>
          </a:p>
          <a:p>
            <a:r>
              <a:rPr lang="en-US" altLang="ko-KR" dirty="0" smtClean="0"/>
              <a:t>Patient compliance</a:t>
            </a:r>
          </a:p>
          <a:p>
            <a:r>
              <a:rPr lang="en-US" altLang="ko-KR" dirty="0" err="1" smtClean="0"/>
              <a:t>Pregancy</a:t>
            </a:r>
            <a:r>
              <a:rPr lang="en-US" altLang="ko-KR" dirty="0" smtClean="0"/>
              <a:t>, lactation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5854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 </a:t>
            </a:r>
            <a:r>
              <a:rPr lang="en-US" altLang="ko-KR" dirty="0" smtClean="0"/>
              <a:t>for MS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Disease modifying therapy for </a:t>
            </a:r>
            <a:r>
              <a:rPr lang="en-US" altLang="ko-KR" dirty="0" smtClean="0"/>
              <a:t>CIS</a:t>
            </a:r>
          </a:p>
          <a:p>
            <a:pPr lvl="1"/>
            <a:r>
              <a:rPr lang="en-US" altLang="ko-KR" dirty="0"/>
              <a:t>High risk: age&lt;30, T2 lesion more than 3mm in diameter lesion on brain MRI, smoker, low serum </a:t>
            </a:r>
            <a:r>
              <a:rPr lang="en-US" altLang="ko-KR" dirty="0" err="1"/>
              <a:t>Vit.D</a:t>
            </a:r>
            <a:r>
              <a:rPr lang="en-US" altLang="ko-KR" dirty="0"/>
              <a:t> level</a:t>
            </a:r>
          </a:p>
          <a:p>
            <a:pPr lvl="1"/>
            <a:r>
              <a:rPr lang="en-US" altLang="ko-KR" dirty="0"/>
              <a:t>Very high risk: enhancing lesion more than 2 on brain MRI, relapsing event more than 2 within 2-3 years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0747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 </a:t>
            </a:r>
            <a:r>
              <a:rPr lang="en-US" altLang="ko-KR" dirty="0" smtClean="0"/>
              <a:t>for MS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5574"/>
            <a:ext cx="8147957" cy="571242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286" y="1145574"/>
            <a:ext cx="4038714" cy="431510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98523" y="6211669"/>
            <a:ext cx="4700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A. Sebastian </a:t>
            </a:r>
            <a:r>
              <a:rPr lang="en-US" altLang="ko-KR" dirty="0" err="1"/>
              <a:t>López-Chiriboga</a:t>
            </a:r>
            <a:r>
              <a:rPr lang="en-US" altLang="ko-KR" dirty="0" smtClean="0"/>
              <a:t>, 2018</a:t>
            </a:r>
          </a:p>
          <a:p>
            <a:r>
              <a:rPr lang="en-US" altLang="ko-KR" dirty="0" err="1"/>
              <a:t>Floriana</a:t>
            </a:r>
            <a:r>
              <a:rPr lang="en-US" altLang="ko-KR" dirty="0"/>
              <a:t> De </a:t>
            </a:r>
            <a:r>
              <a:rPr lang="en-US" altLang="ko-KR" dirty="0" smtClean="0"/>
              <a:t>Angelis, 2018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28683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 for MS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016000"/>
            <a:ext cx="9932277" cy="55450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75833" y="6505903"/>
            <a:ext cx="4434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A. Sebastian </a:t>
            </a:r>
            <a:r>
              <a:rPr lang="en-US" altLang="ko-KR" dirty="0" err="1" smtClean="0"/>
              <a:t>López-Chiriboga</a:t>
            </a:r>
            <a:r>
              <a:rPr lang="en-US" altLang="ko-KR" dirty="0" smtClean="0"/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4284499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Differential diagnosis of MS, NMOSD, MOGAD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Progressive demyelinating diseases of central nervous system (CNS)</a:t>
            </a:r>
          </a:p>
          <a:p>
            <a:pPr lvl="1"/>
            <a:r>
              <a:rPr lang="en-US" altLang="ko-KR" dirty="0" smtClean="0"/>
              <a:t>Multiple sclerosis</a:t>
            </a:r>
          </a:p>
          <a:p>
            <a:pPr lvl="1"/>
            <a:r>
              <a:rPr lang="en-US" altLang="ko-KR" dirty="0" err="1" smtClean="0"/>
              <a:t>Neuromyelitis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optica</a:t>
            </a:r>
            <a:r>
              <a:rPr lang="en-US" altLang="ko-KR" dirty="0" smtClean="0"/>
              <a:t> spectrum disorder</a:t>
            </a:r>
          </a:p>
          <a:p>
            <a:pPr lvl="1"/>
            <a:r>
              <a:rPr lang="en-US" altLang="ko-KR" dirty="0" smtClean="0"/>
              <a:t>Myelin oligodendrocyte glycoprotein antibody associated disease</a:t>
            </a:r>
          </a:p>
          <a:p>
            <a:r>
              <a:rPr lang="en-US" altLang="ko-KR" dirty="0" smtClean="0"/>
              <a:t>Optic neuritis, myelitis, </a:t>
            </a:r>
            <a:r>
              <a:rPr lang="en-US" altLang="ko-KR" smtClean="0"/>
              <a:t>supra/infra-tentorial lesion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455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Interferon beta: CBC and LFT monitoring, consider for neutralizing antibody, leukopenia, depression, liver injury</a:t>
            </a:r>
          </a:p>
          <a:p>
            <a:r>
              <a:rPr lang="en-US" altLang="ko-KR" dirty="0" err="1" smtClean="0"/>
              <a:t>Glatiramer</a:t>
            </a:r>
            <a:r>
              <a:rPr lang="en-US" altLang="ko-KR" dirty="0" smtClean="0"/>
              <a:t> acetate: monitoring not needed, injection site reaction</a:t>
            </a:r>
          </a:p>
          <a:p>
            <a:r>
              <a:rPr lang="en-US" altLang="ko-KR" dirty="0" err="1" smtClean="0"/>
              <a:t>Fingolimod</a:t>
            </a:r>
            <a:r>
              <a:rPr lang="en-US" altLang="ko-KR" dirty="0" smtClean="0"/>
              <a:t>: macular exam, EKG, CBC and LFT monitoring, VZV titer check, possibility of progressive multifocal leukoencephalopathy, rebound effect </a:t>
            </a:r>
          </a:p>
          <a:p>
            <a:r>
              <a:rPr lang="en-US" altLang="ko-KR" dirty="0" smtClean="0"/>
              <a:t>Dimethyl fumarate: CBC and LFT monitoring, GI symptoms and flushing</a:t>
            </a:r>
          </a:p>
          <a:p>
            <a:r>
              <a:rPr lang="en-US" altLang="ko-KR" dirty="0" err="1" smtClean="0"/>
              <a:t>Teriflunomide</a:t>
            </a:r>
            <a:r>
              <a:rPr lang="en-US" altLang="ko-KR" dirty="0" smtClean="0"/>
              <a:t>: CBC and LFT monitoring, teratogenicity, alopecia, diarrhea, headache</a:t>
            </a:r>
          </a:p>
          <a:p>
            <a:r>
              <a:rPr lang="en-US" altLang="ko-KR" dirty="0" err="1" smtClean="0"/>
              <a:t>Natalizumab</a:t>
            </a:r>
            <a:r>
              <a:rPr lang="en-US" altLang="ko-KR" dirty="0" smtClean="0"/>
              <a:t>: CBC and LFT monitoring, JC virus titer check, infection, rebound effect</a:t>
            </a:r>
          </a:p>
          <a:p>
            <a:r>
              <a:rPr lang="en-US" altLang="ko-KR" dirty="0" err="1" smtClean="0"/>
              <a:t>Alemtuzumab</a:t>
            </a:r>
            <a:r>
              <a:rPr lang="en-US" altLang="ko-KR" dirty="0" smtClean="0"/>
              <a:t>: CBC and TFT monitoring, VZV reactivation, autoimmune thyroiditis, vascular dissection, malignancy</a:t>
            </a:r>
          </a:p>
          <a:p>
            <a:r>
              <a:rPr lang="en-US" altLang="ko-KR" dirty="0" err="1" smtClean="0"/>
              <a:t>Ocrelizumab</a:t>
            </a:r>
            <a:r>
              <a:rPr lang="en-US" altLang="ko-KR" dirty="0" smtClean="0"/>
              <a:t>: CBC and LFT monitoring, HBV and latent TB check</a:t>
            </a:r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173212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Comparison between Disease modifying therapy strategy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249737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TimSpelman</a:t>
            </a:r>
            <a:r>
              <a:rPr lang="en-US" altLang="ko-KR" dirty="0" smtClean="0"/>
              <a:t>, 2021 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500"/>
            <a:ext cx="6384471" cy="558641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995" y="1206500"/>
            <a:ext cx="5739755" cy="4867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6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Immunosuppressant for NMOSD, MOGAD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Acute treatment</a:t>
            </a:r>
          </a:p>
          <a:p>
            <a:pPr lvl="1"/>
            <a:r>
              <a:rPr lang="en-US" altLang="ko-KR" dirty="0" smtClean="0"/>
              <a:t>high dose corticosteroid</a:t>
            </a:r>
          </a:p>
          <a:p>
            <a:pPr lvl="1"/>
            <a:r>
              <a:rPr lang="en-US" altLang="ko-KR" dirty="0" smtClean="0"/>
              <a:t>plasma exchange</a:t>
            </a:r>
          </a:p>
          <a:p>
            <a:r>
              <a:rPr lang="en-US" altLang="ko-KR" dirty="0" smtClean="0"/>
              <a:t>Maintenance treatment</a:t>
            </a:r>
          </a:p>
          <a:p>
            <a:pPr lvl="1"/>
            <a:r>
              <a:rPr lang="en-US" altLang="ko-KR" dirty="0" smtClean="0"/>
              <a:t>azathioprine</a:t>
            </a:r>
          </a:p>
          <a:p>
            <a:pPr lvl="1"/>
            <a:r>
              <a:rPr lang="en-US" altLang="ko-KR" dirty="0" err="1" smtClean="0"/>
              <a:t>Mycophenolate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mofetil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Rituximab </a:t>
            </a:r>
          </a:p>
          <a:p>
            <a:pPr lvl="1"/>
            <a:r>
              <a:rPr lang="en-US" altLang="ko-KR" dirty="0" err="1" smtClean="0"/>
              <a:t>Eculizumab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ravulizumab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satralizumab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621252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Symptom management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Fatigue: 60-80%, fatigue severity scale, amantadine, </a:t>
            </a:r>
            <a:r>
              <a:rPr lang="en-US" altLang="ko-KR" dirty="0" err="1" smtClean="0"/>
              <a:t>modafinil</a:t>
            </a:r>
            <a:r>
              <a:rPr lang="en-US" altLang="ko-KR" dirty="0" smtClean="0"/>
              <a:t>, methylphenidate </a:t>
            </a:r>
          </a:p>
          <a:p>
            <a:r>
              <a:rPr lang="en-US" altLang="ko-KR" dirty="0" smtClean="0"/>
              <a:t>Cognitive impairment: SDMT (symbol digit modalities test)</a:t>
            </a:r>
          </a:p>
          <a:p>
            <a:r>
              <a:rPr lang="en-US" altLang="ko-KR" dirty="0" smtClean="0"/>
              <a:t>Depression: Beck depression inventory  </a:t>
            </a:r>
          </a:p>
          <a:p>
            <a:r>
              <a:rPr lang="en-US" altLang="ko-KR" dirty="0" smtClean="0"/>
              <a:t>Gait disturbance: 55%, AFO, </a:t>
            </a:r>
            <a:r>
              <a:rPr lang="en-US" altLang="ko-KR" dirty="0" err="1" smtClean="0"/>
              <a:t>dalfampridine</a:t>
            </a:r>
            <a:endParaRPr lang="en-US" altLang="ko-KR" dirty="0" smtClean="0"/>
          </a:p>
          <a:p>
            <a:r>
              <a:rPr lang="en-US" altLang="ko-KR" dirty="0" smtClean="0"/>
              <a:t>Bladder and bowel dysfunction</a:t>
            </a:r>
          </a:p>
          <a:p>
            <a:r>
              <a:rPr lang="en-US" altLang="ko-KR" dirty="0" smtClean="0"/>
              <a:t>Pseudobulbar affect: dextromethorphan, quinidine</a:t>
            </a:r>
          </a:p>
          <a:p>
            <a:r>
              <a:rPr lang="en-US" altLang="ko-KR" dirty="0" smtClean="0"/>
              <a:t>Sexual dysfunction</a:t>
            </a:r>
          </a:p>
          <a:p>
            <a:r>
              <a:rPr lang="en-US" altLang="ko-KR" dirty="0" err="1" smtClean="0"/>
              <a:t>Spasticitiy</a:t>
            </a:r>
            <a:r>
              <a:rPr lang="en-US" altLang="ko-KR" dirty="0" smtClean="0"/>
              <a:t>, stiffness: baclofen, diazepam, </a:t>
            </a:r>
            <a:r>
              <a:rPr lang="en-US" altLang="ko-KR" dirty="0" err="1" smtClean="0"/>
              <a:t>tizanidine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dantrolene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616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MS diagnostic criteria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Typical MS-related demyelination</a:t>
            </a:r>
          </a:p>
          <a:p>
            <a:r>
              <a:rPr lang="en-US" altLang="ko-KR" dirty="0" smtClean="0"/>
              <a:t>Objective evidence of CNS involvement</a:t>
            </a:r>
          </a:p>
          <a:p>
            <a:r>
              <a:rPr lang="en-US" altLang="ko-KR" dirty="0" smtClean="0"/>
              <a:t>Dissemination in space</a:t>
            </a:r>
          </a:p>
          <a:p>
            <a:r>
              <a:rPr lang="en-US" altLang="ko-KR" dirty="0" smtClean="0"/>
              <a:t>Dissemination in time</a:t>
            </a:r>
          </a:p>
          <a:p>
            <a:r>
              <a:rPr lang="en-US" altLang="ko-KR" dirty="0" smtClean="0"/>
              <a:t>No better explanation other than MS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914" y="2473262"/>
            <a:ext cx="5040086" cy="386222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841523" y="6456010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Tingting</a:t>
            </a:r>
            <a:r>
              <a:rPr lang="en-US" altLang="ko-KR" dirty="0"/>
              <a:t> </a:t>
            </a:r>
            <a:r>
              <a:rPr lang="en-US" altLang="ko-KR" dirty="0" smtClean="0"/>
              <a:t>Lu et al.,</a:t>
            </a:r>
            <a:r>
              <a:rPr lang="en-US" altLang="ko-KR" dirty="0"/>
              <a:t> </a:t>
            </a:r>
            <a:r>
              <a:rPr lang="en-US" altLang="ko-KR" dirty="0" smtClean="0"/>
              <a:t>2019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858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5569"/>
            <a:ext cx="9421540" cy="468695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77907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Alan J </a:t>
            </a:r>
            <a:r>
              <a:rPr lang="en-US" altLang="ko-KR" dirty="0" smtClean="0"/>
              <a:t>Thompson</a:t>
            </a:r>
            <a:r>
              <a:rPr lang="en-US" altLang="ko-KR" dirty="0"/>
              <a:t> </a:t>
            </a:r>
            <a:r>
              <a:rPr lang="en-US" altLang="ko-KR" dirty="0" smtClean="0"/>
              <a:t>et al.,</a:t>
            </a:r>
            <a:r>
              <a:rPr lang="en-US" altLang="ko-KR" dirty="0"/>
              <a:t> Lancet </a:t>
            </a:r>
            <a:r>
              <a:rPr lang="en-US" altLang="ko-KR" dirty="0" err="1" smtClean="0"/>
              <a:t>Neurol</a:t>
            </a:r>
            <a:r>
              <a:rPr lang="en-US" altLang="ko-KR" dirty="0" smtClean="0"/>
              <a:t>, 2017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585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MRI lesion with MS patients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77400"/>
            <a:ext cx="10904401" cy="5580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51666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Massimo </a:t>
            </a:r>
            <a:r>
              <a:rPr lang="en-US" altLang="ko-KR" dirty="0" err="1" smtClean="0"/>
              <a:t>Filippi</a:t>
            </a:r>
            <a:r>
              <a:rPr lang="en-US" altLang="ko-KR" dirty="0" smtClean="0"/>
              <a:t> et al.,</a:t>
            </a:r>
            <a:r>
              <a:rPr lang="en-US" altLang="ko-KR" dirty="0"/>
              <a:t> </a:t>
            </a:r>
            <a:r>
              <a:rPr lang="en-US" altLang="ko-KR" dirty="0" smtClean="0"/>
              <a:t>2018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472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MRI with NMOSD patients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9571"/>
            <a:ext cx="5289828" cy="538842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042" y="1469571"/>
            <a:ext cx="6082603" cy="41630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Eoin</a:t>
            </a:r>
            <a:r>
              <a:rPr lang="en-US" altLang="ko-KR" dirty="0"/>
              <a:t> P. </a:t>
            </a:r>
            <a:r>
              <a:rPr lang="en-US" altLang="ko-KR" dirty="0" smtClean="0"/>
              <a:t>Flanagan, 2019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017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MRI with </a:t>
            </a:r>
            <a:r>
              <a:rPr lang="en-US" altLang="ko-KR" dirty="0" smtClean="0"/>
              <a:t>MOGAD </a:t>
            </a:r>
            <a:r>
              <a:rPr lang="en-US" altLang="ko-KR" dirty="0"/>
              <a:t>patients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500"/>
            <a:ext cx="8622681" cy="27776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93269" y="6543879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Eoin</a:t>
            </a:r>
            <a:r>
              <a:rPr lang="en-US" altLang="ko-KR" dirty="0"/>
              <a:t> P. </a:t>
            </a:r>
            <a:r>
              <a:rPr lang="en-US" altLang="ko-KR" dirty="0" smtClean="0"/>
              <a:t>Flanagan, 2019 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00063"/>
            <a:ext cx="5793269" cy="265793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390" y="1206500"/>
            <a:ext cx="3300956" cy="467537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173513" y="581593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Yoshiki</a:t>
            </a:r>
            <a:r>
              <a:rPr lang="en-US" altLang="ko-KR" dirty="0"/>
              <a:t> </a:t>
            </a:r>
            <a:r>
              <a:rPr lang="en-US" altLang="ko-KR" dirty="0" err="1"/>
              <a:t>Takai</a:t>
            </a:r>
            <a:r>
              <a:rPr lang="en-US" altLang="ko-KR" dirty="0" smtClean="0"/>
              <a:t>, 2020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339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NMOSD diagnostic </a:t>
            </a:r>
            <a:r>
              <a:rPr lang="en-US" altLang="ko-KR" dirty="0" err="1" smtClean="0"/>
              <a:t>crteria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Aquaporin 4 (AQP4) IgG (+) + one of core characteristics</a:t>
            </a:r>
          </a:p>
          <a:p>
            <a:r>
              <a:rPr lang="en-US" altLang="ko-KR" dirty="0" smtClean="0"/>
              <a:t>AQP4 IgG(-) + two of core characteristics</a:t>
            </a:r>
          </a:p>
          <a:p>
            <a:r>
              <a:rPr lang="en-US" altLang="ko-KR" dirty="0" smtClean="0"/>
              <a:t>Core characteristics</a:t>
            </a:r>
          </a:p>
          <a:p>
            <a:pPr lvl="1"/>
            <a:r>
              <a:rPr lang="en-US" altLang="ko-KR" dirty="0" smtClean="0">
                <a:solidFill>
                  <a:srgbClr val="FFFF00"/>
                </a:solidFill>
              </a:rPr>
              <a:t>Acute optic neuritis</a:t>
            </a:r>
          </a:p>
          <a:p>
            <a:pPr lvl="1"/>
            <a:r>
              <a:rPr lang="en-US" altLang="ko-KR" dirty="0" smtClean="0">
                <a:solidFill>
                  <a:srgbClr val="FFFF00"/>
                </a:solidFill>
              </a:rPr>
              <a:t>Acute myelitis</a:t>
            </a:r>
          </a:p>
          <a:p>
            <a:pPr lvl="1"/>
            <a:r>
              <a:rPr lang="en-US" altLang="ko-KR" dirty="0" smtClean="0">
                <a:solidFill>
                  <a:srgbClr val="FFFF00"/>
                </a:solidFill>
              </a:rPr>
              <a:t>Acute area </a:t>
            </a:r>
            <a:r>
              <a:rPr lang="en-US" altLang="ko-KR" dirty="0" err="1" smtClean="0">
                <a:solidFill>
                  <a:srgbClr val="FFFF00"/>
                </a:solidFill>
              </a:rPr>
              <a:t>postrema</a:t>
            </a:r>
            <a:r>
              <a:rPr lang="en-US" altLang="ko-KR" dirty="0" smtClean="0">
                <a:solidFill>
                  <a:srgbClr val="FFFF00"/>
                </a:solidFill>
              </a:rPr>
              <a:t> syndrome</a:t>
            </a:r>
          </a:p>
          <a:p>
            <a:pPr lvl="1"/>
            <a:r>
              <a:rPr lang="en-US" altLang="ko-KR" dirty="0" smtClean="0"/>
              <a:t>Acute brainstem syndrome</a:t>
            </a:r>
          </a:p>
          <a:p>
            <a:pPr lvl="1"/>
            <a:r>
              <a:rPr lang="en-US" altLang="ko-KR" dirty="0" smtClean="0"/>
              <a:t>Acute diencephalon syndrome or symptomatic narcolepsy </a:t>
            </a:r>
          </a:p>
          <a:p>
            <a:pPr lvl="1"/>
            <a:r>
              <a:rPr lang="en-US" altLang="ko-KR" dirty="0" smtClean="0"/>
              <a:t>Acute </a:t>
            </a:r>
            <a:r>
              <a:rPr lang="en-US" altLang="ko-KR" dirty="0" err="1" smtClean="0"/>
              <a:t>telencephalitis</a:t>
            </a:r>
            <a:r>
              <a:rPr lang="en-US" altLang="ko-KR" dirty="0" smtClean="0"/>
              <a:t> syndrome</a:t>
            </a:r>
          </a:p>
        </p:txBody>
      </p:sp>
    </p:spTree>
    <p:extLst>
      <p:ext uri="{BB962C8B-B14F-4D97-AF65-F5344CB8AC3E}">
        <p14:creationId xmlns:p14="http://schemas.microsoft.com/office/powerpoint/2010/main" val="74864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MRI with NMOSD patients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9571"/>
            <a:ext cx="5289828" cy="538842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042" y="1469571"/>
            <a:ext cx="6082603" cy="41630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Eoin</a:t>
            </a:r>
            <a:r>
              <a:rPr lang="en-US" altLang="ko-KR" dirty="0"/>
              <a:t> P. </a:t>
            </a:r>
            <a:r>
              <a:rPr lang="en-US" altLang="ko-KR" dirty="0" smtClean="0"/>
              <a:t>Flanagan, 2019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4854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유일한 테마">
  <a:themeElements>
    <a:clrScheme name="발표용">
      <a:dk1>
        <a:sysClr val="windowText" lastClr="000000"/>
      </a:dk1>
      <a:lt1>
        <a:sysClr val="window" lastClr="FFFFFF"/>
      </a:lt1>
      <a:dk2>
        <a:srgbClr val="003060"/>
      </a:dk2>
      <a:lt2>
        <a:srgbClr val="949494"/>
      </a:lt2>
      <a:accent1>
        <a:srgbClr val="0076BF"/>
      </a:accent1>
      <a:accent2>
        <a:srgbClr val="00B259"/>
      </a:accent2>
      <a:accent3>
        <a:srgbClr val="0C419A"/>
      </a:accent3>
      <a:accent4>
        <a:srgbClr val="80C341"/>
      </a:accent4>
      <a:accent5>
        <a:srgbClr val="FE834B"/>
      </a:accent5>
      <a:accent6>
        <a:srgbClr val="FFB300"/>
      </a:accent6>
      <a:hlink>
        <a:srgbClr val="2C479E"/>
      </a:hlink>
      <a:folHlink>
        <a:srgbClr val="7F7F7F"/>
      </a:folHlink>
    </a:clrScheme>
    <a:fontScheme name="발표용">
      <a:majorFont>
        <a:latin typeface="Times New Roman"/>
        <a:ea typeface="돋움"/>
        <a:cs typeface=""/>
      </a:majorFont>
      <a:minorFont>
        <a:latin typeface="Times New Roman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유일한 테마" id="{56415493-6A54-4700-AF82-0DE49BC9423B}" vid="{21E8F1EF-5085-49CB-8BDA-92C983548ED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유일한 테마</Template>
  <TotalTime>645</TotalTime>
  <Words>1054</Words>
  <Application>Microsoft Office PowerPoint</Application>
  <PresentationFormat>와이드스크린</PresentationFormat>
  <Paragraphs>114</Paragraphs>
  <Slides>23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돋움</vt:lpstr>
      <vt:lpstr>맑은 고딕</vt:lpstr>
      <vt:lpstr>Arial</vt:lpstr>
      <vt:lpstr>Times New Roman</vt:lpstr>
      <vt:lpstr>유일한 테마</vt:lpstr>
      <vt:lpstr>임상신경과학 컨퍼런스  MS, NMOSD, MOGAD의 진단과 치료</vt:lpstr>
      <vt:lpstr>Differential diagnosis of MS, NMOSD, MOGAD</vt:lpstr>
      <vt:lpstr>MS diagnostic criteria</vt:lpstr>
      <vt:lpstr>PowerPoint 프레젠테이션</vt:lpstr>
      <vt:lpstr>MRI lesion with MS patients</vt:lpstr>
      <vt:lpstr>MRI with NMOSD patients</vt:lpstr>
      <vt:lpstr>MRI with MOGAD patients</vt:lpstr>
      <vt:lpstr>NMOSD diagnostic crteria</vt:lpstr>
      <vt:lpstr>MRI with NMOSD patients</vt:lpstr>
      <vt:lpstr>MOGAD diagnostic criteria</vt:lpstr>
      <vt:lpstr>MRI with MOGAD patients</vt:lpstr>
      <vt:lpstr>Comparison between MS, NMOSD, MOGAD</vt:lpstr>
      <vt:lpstr>Comparison between MS, NMOSD, MOGAD</vt:lpstr>
      <vt:lpstr>Comparison between MS, NMOSD, MOGAD</vt:lpstr>
      <vt:lpstr>PowerPoint 프레젠테이션</vt:lpstr>
      <vt:lpstr>Treatment </vt:lpstr>
      <vt:lpstr>Disease modifying therapy for MS</vt:lpstr>
      <vt:lpstr>Disease modifying therapy for MS</vt:lpstr>
      <vt:lpstr>Disease modifying therapy for MS</vt:lpstr>
      <vt:lpstr>Disease modifying therapy</vt:lpstr>
      <vt:lpstr>Comparison between Disease modifying therapy strategy</vt:lpstr>
      <vt:lpstr>Immunosuppressant for NMOSD, MOGAD</vt:lpstr>
      <vt:lpstr>Symptom management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SNUH 심포지엄 ALS staging</dc:title>
  <dc:creator>10</dc:creator>
  <cp:lastModifiedBy>s</cp:lastModifiedBy>
  <cp:revision>119</cp:revision>
  <dcterms:created xsi:type="dcterms:W3CDTF">2021-07-05T03:41:38Z</dcterms:created>
  <dcterms:modified xsi:type="dcterms:W3CDTF">2021-09-18T16:35:09Z</dcterms:modified>
</cp:coreProperties>
</file>

<file path=docProps/thumbnail.jpeg>
</file>